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CFEB"/>
    <a:srgbClr val="FFC165"/>
    <a:srgbClr val="A5BBE3"/>
    <a:srgbClr val="B45210"/>
    <a:srgbClr val="95440D"/>
    <a:srgbClr val="548235"/>
    <a:srgbClr val="C45A12"/>
    <a:srgbClr val="FDFDFD"/>
    <a:srgbClr val="2F74B4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A1C7C-3FE8-4B9C-99DC-29B60115C48E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1CEC4-6354-4D34-BE8D-56635320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6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1CEC4-6354-4D34-BE8D-56635320C8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81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1CEC4-6354-4D34-BE8D-56635320C84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4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9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7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0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7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6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2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2114" y="2241338"/>
            <a:ext cx="5542388" cy="2387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 </a:t>
            </a:r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დადასტურებული მსუბუქი შემთხვევების მართვის ალგორითმი 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71" y="223025"/>
            <a:ext cx="4474473" cy="1313691"/>
          </a:xfrm>
          <a:prstGeom prst="rect">
            <a:avLst/>
          </a:prstGeom>
        </p:spPr>
      </p:pic>
      <p:pic>
        <p:nvPicPr>
          <p:cNvPr id="5126" name="Picture 6" descr="Free Vector | Medical background with abstract virus cells - global pandem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690733" cy="66472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1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819" y="21327"/>
            <a:ext cx="8812331" cy="720709"/>
          </a:xfrm>
        </p:spPr>
        <p:txBody>
          <a:bodyPr>
            <a:noAutofit/>
          </a:bodyPr>
          <a:lstStyle/>
          <a:p>
            <a:pPr algn="ctr"/>
            <a:r>
              <a:rPr lang="ka-GE" dirty="0" smtClean="0">
                <a:solidFill>
                  <a:srgbClr val="13998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პირველადი ტრიაჟი</a:t>
            </a:r>
            <a:endParaRPr lang="en-US" dirty="0">
              <a:solidFill>
                <a:srgbClr val="13998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13FBEC6-DEDC-422A-AA47-B496E8F19330}"/>
              </a:ext>
            </a:extLst>
          </p:cNvPr>
          <p:cNvGrpSpPr/>
          <p:nvPr/>
        </p:nvGrpSpPr>
        <p:grpSpPr>
          <a:xfrm>
            <a:off x="2595179" y="2625386"/>
            <a:ext cx="4502296" cy="2092809"/>
            <a:chOff x="1691694" y="2540767"/>
            <a:chExt cx="5812741" cy="2861447"/>
          </a:xfrm>
          <a:solidFill>
            <a:schemeClr val="bg2">
              <a:lumMod val="90000"/>
            </a:schemeClr>
          </a:solidFill>
        </p:grpSpPr>
        <p:sp>
          <p:nvSpPr>
            <p:cNvPr id="49" name="Freeform: Shape 33">
              <a:extLst>
                <a:ext uri="{FF2B5EF4-FFF2-40B4-BE49-F238E27FC236}">
                  <a16:creationId xmlns:a16="http://schemas.microsoft.com/office/drawing/2014/main" id="{EE15D163-0EFA-4AA9-BD44-22D82B2D0CB6}"/>
                </a:ext>
              </a:extLst>
            </p:cNvPr>
            <p:cNvSpPr/>
            <p:nvPr/>
          </p:nvSpPr>
          <p:spPr>
            <a:xfrm>
              <a:off x="1691694" y="2540767"/>
              <a:ext cx="1666861" cy="1776467"/>
            </a:xfrm>
            <a:custGeom>
              <a:avLst/>
              <a:gdLst>
                <a:gd name="connsiteX0" fmla="*/ 822901 w 1348259"/>
                <a:gd name="connsiteY0" fmla="*/ 0 h 1436915"/>
                <a:gd name="connsiteX1" fmla="*/ 1280672 w 1348259"/>
                <a:gd name="connsiteY1" fmla="*/ 561666 h 1436915"/>
                <a:gd name="connsiteX2" fmla="*/ 1348259 w 1348259"/>
                <a:gd name="connsiteY2" fmla="*/ 568480 h 1436915"/>
                <a:gd name="connsiteX3" fmla="*/ 1307175 w 1348259"/>
                <a:gd name="connsiteY3" fmla="*/ 570554 h 1436915"/>
                <a:gd name="connsiteX4" fmla="*/ 525358 w 1348259"/>
                <a:gd name="connsiteY4" fmla="*/ 1436915 h 1436915"/>
                <a:gd name="connsiteX5" fmla="*/ 67587 w 1348259"/>
                <a:gd name="connsiteY5" fmla="*/ 875249 h 1436915"/>
                <a:gd name="connsiteX6" fmla="*/ 0 w 1348259"/>
                <a:gd name="connsiteY6" fmla="*/ 868436 h 1436915"/>
                <a:gd name="connsiteX7" fmla="*/ 41084 w 1348259"/>
                <a:gd name="connsiteY7" fmla="*/ 866361 h 1436915"/>
                <a:gd name="connsiteX8" fmla="*/ 822901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822901" y="0"/>
                  </a:moveTo>
                  <a:cubicBezTo>
                    <a:pt x="822901" y="277054"/>
                    <a:pt x="1019423" y="508207"/>
                    <a:pt x="1280672" y="561666"/>
                  </a:cubicBezTo>
                  <a:lnTo>
                    <a:pt x="1348259" y="568480"/>
                  </a:lnTo>
                  <a:lnTo>
                    <a:pt x="1307175" y="570554"/>
                  </a:lnTo>
                  <a:cubicBezTo>
                    <a:pt x="868040" y="615151"/>
                    <a:pt x="525358" y="986014"/>
                    <a:pt x="525358" y="1436915"/>
                  </a:cubicBezTo>
                  <a:cubicBezTo>
                    <a:pt x="525358" y="1159861"/>
                    <a:pt x="328837" y="928708"/>
                    <a:pt x="67587" y="875249"/>
                  </a:cubicBezTo>
                  <a:lnTo>
                    <a:pt x="0" y="868436"/>
                  </a:lnTo>
                  <a:lnTo>
                    <a:pt x="41084" y="866361"/>
                  </a:lnTo>
                  <a:cubicBezTo>
                    <a:pt x="480219" y="821764"/>
                    <a:pt x="822901" y="450901"/>
                    <a:pt x="8229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0" name="Freeform: Shape 34">
              <a:extLst>
                <a:ext uri="{FF2B5EF4-FFF2-40B4-BE49-F238E27FC236}">
                  <a16:creationId xmlns:a16="http://schemas.microsoft.com/office/drawing/2014/main" id="{ED52BA9A-04BB-49ED-BF1C-435D9B175B25}"/>
                </a:ext>
              </a:extLst>
            </p:cNvPr>
            <p:cNvSpPr/>
            <p:nvPr/>
          </p:nvSpPr>
          <p:spPr>
            <a:xfrm>
              <a:off x="3477132" y="2540767"/>
              <a:ext cx="1666861" cy="1776467"/>
            </a:xfrm>
            <a:custGeom>
              <a:avLst/>
              <a:gdLst>
                <a:gd name="connsiteX0" fmla="*/ 525358 w 1348259"/>
                <a:gd name="connsiteY0" fmla="*/ 0 h 1436915"/>
                <a:gd name="connsiteX1" fmla="*/ 1307175 w 1348259"/>
                <a:gd name="connsiteY1" fmla="*/ 866361 h 1436915"/>
                <a:gd name="connsiteX2" fmla="*/ 1348259 w 1348259"/>
                <a:gd name="connsiteY2" fmla="*/ 868436 h 1436915"/>
                <a:gd name="connsiteX3" fmla="*/ 1280672 w 1348259"/>
                <a:gd name="connsiteY3" fmla="*/ 875249 h 1436915"/>
                <a:gd name="connsiteX4" fmla="*/ 822901 w 1348259"/>
                <a:gd name="connsiteY4" fmla="*/ 1436915 h 1436915"/>
                <a:gd name="connsiteX5" fmla="*/ 41084 w 1348259"/>
                <a:gd name="connsiteY5" fmla="*/ 570554 h 1436915"/>
                <a:gd name="connsiteX6" fmla="*/ 0 w 1348259"/>
                <a:gd name="connsiteY6" fmla="*/ 568480 h 1436915"/>
                <a:gd name="connsiteX7" fmla="*/ 67587 w 1348259"/>
                <a:gd name="connsiteY7" fmla="*/ 561666 h 1436915"/>
                <a:gd name="connsiteX8" fmla="*/ 525358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525358" y="0"/>
                  </a:moveTo>
                  <a:cubicBezTo>
                    <a:pt x="525358" y="450901"/>
                    <a:pt x="868040" y="821764"/>
                    <a:pt x="1307175" y="866361"/>
                  </a:cubicBezTo>
                  <a:lnTo>
                    <a:pt x="1348259" y="868436"/>
                  </a:lnTo>
                  <a:lnTo>
                    <a:pt x="1280672" y="875249"/>
                  </a:lnTo>
                  <a:cubicBezTo>
                    <a:pt x="1019423" y="928708"/>
                    <a:pt x="822901" y="1159861"/>
                    <a:pt x="822901" y="1436915"/>
                  </a:cubicBezTo>
                  <a:cubicBezTo>
                    <a:pt x="822901" y="986014"/>
                    <a:pt x="480219" y="615151"/>
                    <a:pt x="41084" y="570554"/>
                  </a:cubicBezTo>
                  <a:lnTo>
                    <a:pt x="0" y="568480"/>
                  </a:lnTo>
                  <a:lnTo>
                    <a:pt x="67587" y="561666"/>
                  </a:lnTo>
                  <a:cubicBezTo>
                    <a:pt x="328837" y="508207"/>
                    <a:pt x="525358" y="277054"/>
                    <a:pt x="52535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2" name="Freeform: Shape 36">
              <a:extLst>
                <a:ext uri="{FF2B5EF4-FFF2-40B4-BE49-F238E27FC236}">
                  <a16:creationId xmlns:a16="http://schemas.microsoft.com/office/drawing/2014/main" id="{3016FD80-56D6-450F-9A2A-3DECC34F9CE8}"/>
                </a:ext>
              </a:extLst>
            </p:cNvPr>
            <p:cNvSpPr/>
            <p:nvPr/>
          </p:nvSpPr>
          <p:spPr>
            <a:xfrm rot="16492154">
              <a:off x="5275430" y="2658238"/>
              <a:ext cx="1692598" cy="1781148"/>
            </a:xfrm>
            <a:custGeom>
              <a:avLst/>
              <a:gdLst>
                <a:gd name="connsiteX0" fmla="*/ 525358 w 1348259"/>
                <a:gd name="connsiteY0" fmla="*/ 0 h 1436915"/>
                <a:gd name="connsiteX1" fmla="*/ 1307175 w 1348259"/>
                <a:gd name="connsiteY1" fmla="*/ 866361 h 1436915"/>
                <a:gd name="connsiteX2" fmla="*/ 1348259 w 1348259"/>
                <a:gd name="connsiteY2" fmla="*/ 868436 h 1436915"/>
                <a:gd name="connsiteX3" fmla="*/ 1280672 w 1348259"/>
                <a:gd name="connsiteY3" fmla="*/ 875249 h 1436915"/>
                <a:gd name="connsiteX4" fmla="*/ 822901 w 1348259"/>
                <a:gd name="connsiteY4" fmla="*/ 1436915 h 1436915"/>
                <a:gd name="connsiteX5" fmla="*/ 41084 w 1348259"/>
                <a:gd name="connsiteY5" fmla="*/ 570554 h 1436915"/>
                <a:gd name="connsiteX6" fmla="*/ 0 w 1348259"/>
                <a:gd name="connsiteY6" fmla="*/ 568480 h 1436915"/>
                <a:gd name="connsiteX7" fmla="*/ 67587 w 1348259"/>
                <a:gd name="connsiteY7" fmla="*/ 561666 h 1436915"/>
                <a:gd name="connsiteX8" fmla="*/ 525358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525358" y="0"/>
                  </a:moveTo>
                  <a:cubicBezTo>
                    <a:pt x="525358" y="450901"/>
                    <a:pt x="868040" y="821764"/>
                    <a:pt x="1307175" y="866361"/>
                  </a:cubicBezTo>
                  <a:lnTo>
                    <a:pt x="1348259" y="868436"/>
                  </a:lnTo>
                  <a:lnTo>
                    <a:pt x="1280672" y="875249"/>
                  </a:lnTo>
                  <a:cubicBezTo>
                    <a:pt x="1019423" y="928708"/>
                    <a:pt x="822901" y="1159861"/>
                    <a:pt x="822901" y="1436915"/>
                  </a:cubicBezTo>
                  <a:cubicBezTo>
                    <a:pt x="822901" y="986014"/>
                    <a:pt x="480219" y="615151"/>
                    <a:pt x="41084" y="570554"/>
                  </a:cubicBezTo>
                  <a:lnTo>
                    <a:pt x="0" y="568480"/>
                  </a:lnTo>
                  <a:lnTo>
                    <a:pt x="67587" y="561666"/>
                  </a:lnTo>
                  <a:cubicBezTo>
                    <a:pt x="328837" y="508207"/>
                    <a:pt x="525358" y="277054"/>
                    <a:pt x="52535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3" name="Freeform: Shape 37">
              <a:extLst>
                <a:ext uri="{FF2B5EF4-FFF2-40B4-BE49-F238E27FC236}">
                  <a16:creationId xmlns:a16="http://schemas.microsoft.com/office/drawing/2014/main" id="{3EEE2DC4-D550-45A1-814C-6C1D8928C604}"/>
                </a:ext>
              </a:extLst>
            </p:cNvPr>
            <p:cNvSpPr/>
            <p:nvPr/>
          </p:nvSpPr>
          <p:spPr>
            <a:xfrm rot="2907768">
              <a:off x="5460457" y="3358237"/>
              <a:ext cx="2023039" cy="2064916"/>
            </a:xfrm>
            <a:custGeom>
              <a:avLst/>
              <a:gdLst>
                <a:gd name="connsiteX0" fmla="*/ 822901 w 1348259"/>
                <a:gd name="connsiteY0" fmla="*/ 0 h 1436915"/>
                <a:gd name="connsiteX1" fmla="*/ 1280672 w 1348259"/>
                <a:gd name="connsiteY1" fmla="*/ 561666 h 1436915"/>
                <a:gd name="connsiteX2" fmla="*/ 1348259 w 1348259"/>
                <a:gd name="connsiteY2" fmla="*/ 568480 h 1436915"/>
                <a:gd name="connsiteX3" fmla="*/ 1307175 w 1348259"/>
                <a:gd name="connsiteY3" fmla="*/ 570554 h 1436915"/>
                <a:gd name="connsiteX4" fmla="*/ 525358 w 1348259"/>
                <a:gd name="connsiteY4" fmla="*/ 1436915 h 1436915"/>
                <a:gd name="connsiteX5" fmla="*/ 67587 w 1348259"/>
                <a:gd name="connsiteY5" fmla="*/ 875249 h 1436915"/>
                <a:gd name="connsiteX6" fmla="*/ 0 w 1348259"/>
                <a:gd name="connsiteY6" fmla="*/ 868436 h 1436915"/>
                <a:gd name="connsiteX7" fmla="*/ 41084 w 1348259"/>
                <a:gd name="connsiteY7" fmla="*/ 866361 h 1436915"/>
                <a:gd name="connsiteX8" fmla="*/ 822901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822901" y="0"/>
                  </a:moveTo>
                  <a:cubicBezTo>
                    <a:pt x="822901" y="277054"/>
                    <a:pt x="1019423" y="508207"/>
                    <a:pt x="1280672" y="561666"/>
                  </a:cubicBezTo>
                  <a:lnTo>
                    <a:pt x="1348259" y="568480"/>
                  </a:lnTo>
                  <a:lnTo>
                    <a:pt x="1307175" y="570554"/>
                  </a:lnTo>
                  <a:cubicBezTo>
                    <a:pt x="868040" y="615151"/>
                    <a:pt x="525358" y="986014"/>
                    <a:pt x="525358" y="1436915"/>
                  </a:cubicBezTo>
                  <a:cubicBezTo>
                    <a:pt x="525358" y="1159861"/>
                    <a:pt x="328837" y="928708"/>
                    <a:pt x="67587" y="875249"/>
                  </a:cubicBezTo>
                  <a:lnTo>
                    <a:pt x="0" y="868436"/>
                  </a:lnTo>
                  <a:lnTo>
                    <a:pt x="41084" y="866361"/>
                  </a:lnTo>
                  <a:cubicBezTo>
                    <a:pt x="480219" y="821764"/>
                    <a:pt x="822901" y="450901"/>
                    <a:pt x="8229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128C65C2-93A3-48D7-91AF-CA6312857562}"/>
              </a:ext>
            </a:extLst>
          </p:cNvPr>
          <p:cNvSpPr/>
          <p:nvPr/>
        </p:nvSpPr>
        <p:spPr>
          <a:xfrm>
            <a:off x="1992536" y="3393254"/>
            <a:ext cx="1097999" cy="103679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E17B614-0D88-45C0-8765-076DE4CCB0DC}"/>
              </a:ext>
            </a:extLst>
          </p:cNvPr>
          <p:cNvSpPr/>
          <p:nvPr/>
        </p:nvSpPr>
        <p:spPr>
          <a:xfrm>
            <a:off x="4659165" y="3403560"/>
            <a:ext cx="1211231" cy="1080215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877FE16-EA6A-428C-B003-422AA3ABEAE1}"/>
              </a:ext>
            </a:extLst>
          </p:cNvPr>
          <p:cNvSpPr/>
          <p:nvPr/>
        </p:nvSpPr>
        <p:spPr>
          <a:xfrm>
            <a:off x="3375683" y="2118737"/>
            <a:ext cx="1097999" cy="10367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028D3B9-9B97-4782-A7B4-FF07CF79DC8E}"/>
              </a:ext>
            </a:extLst>
          </p:cNvPr>
          <p:cNvSpPr/>
          <p:nvPr/>
        </p:nvSpPr>
        <p:spPr>
          <a:xfrm>
            <a:off x="6190538" y="2256055"/>
            <a:ext cx="1097999" cy="10367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362F891-E92B-41D6-AF17-0BEEAEBBE758}"/>
              </a:ext>
            </a:extLst>
          </p:cNvPr>
          <p:cNvSpPr/>
          <p:nvPr/>
        </p:nvSpPr>
        <p:spPr>
          <a:xfrm>
            <a:off x="6251864" y="4841811"/>
            <a:ext cx="1097999" cy="103679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6698C58-A309-4420-B22A-6B3508D79601}"/>
              </a:ext>
            </a:extLst>
          </p:cNvPr>
          <p:cNvSpPr/>
          <p:nvPr/>
        </p:nvSpPr>
        <p:spPr>
          <a:xfrm>
            <a:off x="6798146" y="3514391"/>
            <a:ext cx="1097999" cy="1036794"/>
          </a:xfrm>
          <a:prstGeom prst="ellipse">
            <a:avLst/>
          </a:prstGeom>
          <a:solidFill>
            <a:srgbClr val="B452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FD693733-2AFA-4066-AA37-614EBAEA2222}"/>
              </a:ext>
            </a:extLst>
          </p:cNvPr>
          <p:cNvCxnSpPr>
            <a:cxnSpLocks/>
          </p:cNvCxnSpPr>
          <p:nvPr/>
        </p:nvCxnSpPr>
        <p:spPr>
          <a:xfrm flipH="1" flipV="1">
            <a:off x="2379043" y="2605412"/>
            <a:ext cx="31565" cy="798149"/>
          </a:xfrm>
          <a:prstGeom prst="straightConnector1">
            <a:avLst/>
          </a:prstGeom>
          <a:ln>
            <a:solidFill>
              <a:schemeClr val="tx2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E8D3E32-A483-4A7F-946C-22A490F8BE3C}"/>
              </a:ext>
            </a:extLst>
          </p:cNvPr>
          <p:cNvCxnSpPr>
            <a:cxnSpLocks/>
            <a:stCxn id="56" idx="4"/>
          </p:cNvCxnSpPr>
          <p:nvPr/>
        </p:nvCxnSpPr>
        <p:spPr>
          <a:xfrm flipH="1">
            <a:off x="3923240" y="3155531"/>
            <a:ext cx="1443" cy="1163313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C591A046-D0BB-47AF-8B1B-32BF65893F1E}"/>
              </a:ext>
            </a:extLst>
          </p:cNvPr>
          <p:cNvCxnSpPr>
            <a:cxnSpLocks/>
            <a:stCxn id="55" idx="0"/>
          </p:cNvCxnSpPr>
          <p:nvPr/>
        </p:nvCxnSpPr>
        <p:spPr>
          <a:xfrm flipH="1" flipV="1">
            <a:off x="5246590" y="2429095"/>
            <a:ext cx="18191" cy="974465"/>
          </a:xfrm>
          <a:prstGeom prst="straightConnector1">
            <a:avLst/>
          </a:prstGeom>
          <a:ln>
            <a:solidFill>
              <a:srgbClr val="008080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4994C2D-2157-4C74-B793-F0824F12EA2B}"/>
              </a:ext>
            </a:extLst>
          </p:cNvPr>
          <p:cNvCxnSpPr>
            <a:cxnSpLocks/>
          </p:cNvCxnSpPr>
          <p:nvPr/>
        </p:nvCxnSpPr>
        <p:spPr>
          <a:xfrm flipV="1">
            <a:off x="7258729" y="2625386"/>
            <a:ext cx="1142321" cy="14660"/>
          </a:xfrm>
          <a:prstGeom prst="straightConnector1">
            <a:avLst/>
          </a:prstGeom>
          <a:ln>
            <a:solidFill>
              <a:srgbClr val="2F74B4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2A33144E-FC77-4BE8-9552-D3E92FBBAC88}"/>
              </a:ext>
            </a:extLst>
          </p:cNvPr>
          <p:cNvSpPr txBox="1"/>
          <p:nvPr/>
        </p:nvSpPr>
        <p:spPr>
          <a:xfrm>
            <a:off x="2605559" y="4483776"/>
            <a:ext cx="2998724" cy="230832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მონაცემთა ბაზაში ასახული ინფორმაციის შესაბამისად, საზოგადოებრივი უსაფრთხოების მართვის ცენტრი </a:t>
            </a:r>
            <a:r>
              <a:rPr lang="ka-GE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112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უზრუნველყოფს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დადასტურებულ პაციენტებს გადამისამართებას 25 ონლაინ კლინიკის ოჯახის ექიმებთან.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AF2EBD2-9259-40DB-8FD6-A8C7FF9CDB1C}"/>
              </a:ext>
            </a:extLst>
          </p:cNvPr>
          <p:cNvSpPr txBox="1"/>
          <p:nvPr/>
        </p:nvSpPr>
        <p:spPr>
          <a:xfrm>
            <a:off x="8652948" y="5186155"/>
            <a:ext cx="7710376" cy="40011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ka-G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ka-GE" sz="2000" b="1" dirty="0" smtClean="0">
                <a:solidFill>
                  <a:srgbClr val="008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ბინაზე მკურნალობა</a:t>
            </a:r>
            <a:endParaRPr lang="en-US" sz="2000" b="1" dirty="0">
              <a:solidFill>
                <a:srgbClr val="00808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CFCB9BF-AA1D-42D3-83FE-319DA524678B}"/>
              </a:ext>
            </a:extLst>
          </p:cNvPr>
          <p:cNvSpPr txBox="1"/>
          <p:nvPr/>
        </p:nvSpPr>
        <p:spPr>
          <a:xfrm>
            <a:off x="8651462" y="3771765"/>
            <a:ext cx="3749492" cy="40011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8080"/>
                </a:solidFill>
              </a:rPr>
              <a:t>COVID </a:t>
            </a:r>
            <a:r>
              <a:rPr lang="ka-GE" sz="2000" b="1" dirty="0">
                <a:solidFill>
                  <a:srgbClr val="008080"/>
                </a:solidFill>
              </a:rPr>
              <a:t> </a:t>
            </a:r>
            <a:r>
              <a:rPr lang="ka-GE" sz="2000" b="1" dirty="0" smtClean="0">
                <a:solidFill>
                  <a:srgbClr val="008080"/>
                </a:solidFill>
              </a:rPr>
              <a:t>სასტუმროში გადაყვანა</a:t>
            </a:r>
            <a:endParaRPr lang="en-US" sz="2000" b="1" dirty="0">
              <a:solidFill>
                <a:srgbClr val="008080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62AD575-1BF1-4A8F-8AEF-5A35240B2075}"/>
              </a:ext>
            </a:extLst>
          </p:cNvPr>
          <p:cNvSpPr txBox="1"/>
          <p:nvPr/>
        </p:nvSpPr>
        <p:spPr>
          <a:xfrm>
            <a:off x="906313" y="973260"/>
            <a:ext cx="2371975" cy="156966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დაავადებათა კონტროლის ეროვნული ცენტრი შესაბამის ბაზაში ასახავს მონაცემებეს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-დადასტურებული შემთხვევების შესახებ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3945E7-538A-4B23-A70A-60C2472B764D}"/>
              </a:ext>
            </a:extLst>
          </p:cNvPr>
          <p:cNvSpPr txBox="1"/>
          <p:nvPr/>
        </p:nvSpPr>
        <p:spPr>
          <a:xfrm>
            <a:off x="4137415" y="916979"/>
            <a:ext cx="2455035" cy="1384995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ka-G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ოაჯხის ექიმი სატელეფონო საუბრის საშუალებით იღებს ინფორმაციას პაციენტისგან მისი სიმპტომებისა და თვით-იზოლაციის პირობების შესახებ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26B6BD-4D67-484F-BD67-4FA4DEF829C8}"/>
              </a:ext>
            </a:extLst>
          </p:cNvPr>
          <p:cNvSpPr txBox="1"/>
          <p:nvPr/>
        </p:nvSpPr>
        <p:spPr>
          <a:xfrm>
            <a:off x="8545891" y="2439991"/>
            <a:ext cx="2366170" cy="40011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ka-GE" sz="2000" b="1" dirty="0" smtClean="0">
                <a:solidFill>
                  <a:srgbClr val="008080"/>
                </a:solidFill>
              </a:rPr>
              <a:t>ჰოსპიტალიზაცია</a:t>
            </a:r>
            <a:endParaRPr lang="en-US" sz="2000" b="1" dirty="0">
              <a:solidFill>
                <a:srgbClr val="008080"/>
              </a:solidFill>
            </a:endParaRPr>
          </a:p>
        </p:txBody>
      </p:sp>
      <p:sp>
        <p:nvSpPr>
          <p:cNvPr id="90" name="AutoShape 2" descr="NCDC.Ge"/>
          <p:cNvSpPr>
            <a:spLocks noChangeAspect="1" noChangeArrowheads="1"/>
          </p:cNvSpPr>
          <p:nvPr/>
        </p:nvSpPr>
        <p:spPr bwMode="auto">
          <a:xfrm>
            <a:off x="395327" y="-555882"/>
            <a:ext cx="314780" cy="31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92" name="TextBox 91"/>
          <p:cNvSpPr txBox="1"/>
          <p:nvPr/>
        </p:nvSpPr>
        <p:spPr>
          <a:xfrm>
            <a:off x="2014304" y="3616480"/>
            <a:ext cx="1136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NCDC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429601" y="2227605"/>
            <a:ext cx="1514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112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4795627" y="3556538"/>
            <a:ext cx="112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ონლაინ კლინიკა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Freeform: Shape 37">
            <a:extLst>
              <a:ext uri="{FF2B5EF4-FFF2-40B4-BE49-F238E27FC236}">
                <a16:creationId xmlns:a16="http://schemas.microsoft.com/office/drawing/2014/main" id="{3EEE2DC4-D550-45A1-814C-6C1D8928C604}"/>
              </a:ext>
            </a:extLst>
          </p:cNvPr>
          <p:cNvSpPr/>
          <p:nvPr/>
        </p:nvSpPr>
        <p:spPr>
          <a:xfrm rot="5400000">
            <a:off x="5298118" y="3937318"/>
            <a:ext cx="1557598" cy="1422778"/>
          </a:xfrm>
          <a:custGeom>
            <a:avLst/>
            <a:gdLst>
              <a:gd name="connsiteX0" fmla="*/ 822901 w 1348259"/>
              <a:gd name="connsiteY0" fmla="*/ 0 h 1436915"/>
              <a:gd name="connsiteX1" fmla="*/ 1280672 w 1348259"/>
              <a:gd name="connsiteY1" fmla="*/ 561666 h 1436915"/>
              <a:gd name="connsiteX2" fmla="*/ 1348259 w 1348259"/>
              <a:gd name="connsiteY2" fmla="*/ 568480 h 1436915"/>
              <a:gd name="connsiteX3" fmla="*/ 1307175 w 1348259"/>
              <a:gd name="connsiteY3" fmla="*/ 570554 h 1436915"/>
              <a:gd name="connsiteX4" fmla="*/ 525358 w 1348259"/>
              <a:gd name="connsiteY4" fmla="*/ 1436915 h 1436915"/>
              <a:gd name="connsiteX5" fmla="*/ 67587 w 1348259"/>
              <a:gd name="connsiteY5" fmla="*/ 875249 h 1436915"/>
              <a:gd name="connsiteX6" fmla="*/ 0 w 1348259"/>
              <a:gd name="connsiteY6" fmla="*/ 868436 h 1436915"/>
              <a:gd name="connsiteX7" fmla="*/ 41084 w 1348259"/>
              <a:gd name="connsiteY7" fmla="*/ 866361 h 1436915"/>
              <a:gd name="connsiteX8" fmla="*/ 822901 w 1348259"/>
              <a:gd name="connsiteY8" fmla="*/ 0 h 1436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259" h="1436915">
                <a:moveTo>
                  <a:pt x="822901" y="0"/>
                </a:moveTo>
                <a:cubicBezTo>
                  <a:pt x="822901" y="277054"/>
                  <a:pt x="1019423" y="508207"/>
                  <a:pt x="1280672" y="561666"/>
                </a:cubicBezTo>
                <a:lnTo>
                  <a:pt x="1348259" y="568480"/>
                </a:lnTo>
                <a:lnTo>
                  <a:pt x="1307175" y="570554"/>
                </a:lnTo>
                <a:cubicBezTo>
                  <a:pt x="868040" y="615151"/>
                  <a:pt x="525358" y="986014"/>
                  <a:pt x="525358" y="1436915"/>
                </a:cubicBezTo>
                <a:cubicBezTo>
                  <a:pt x="525358" y="1159861"/>
                  <a:pt x="328837" y="928708"/>
                  <a:pt x="67587" y="875249"/>
                </a:cubicBezTo>
                <a:lnTo>
                  <a:pt x="0" y="868436"/>
                </a:lnTo>
                <a:lnTo>
                  <a:pt x="41084" y="866361"/>
                </a:lnTo>
                <a:cubicBezTo>
                  <a:pt x="480219" y="821764"/>
                  <a:pt x="822901" y="450901"/>
                  <a:pt x="82290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pic>
        <p:nvPicPr>
          <p:cNvPr id="1046" name="Picture 16" descr="Home free vector icons designed by Freepik in 2020 | Home icon, Vector icon  design, Vector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314" y="4860211"/>
            <a:ext cx="783027" cy="805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0" descr="Accommodations, architecture, building, hotel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996" y="3551465"/>
            <a:ext cx="840710" cy="84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130" y="2320550"/>
            <a:ext cx="776814" cy="77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64994C2D-2157-4C74-B793-F0824F12EA2B}"/>
              </a:ext>
            </a:extLst>
          </p:cNvPr>
          <p:cNvCxnSpPr>
            <a:cxnSpLocks/>
          </p:cNvCxnSpPr>
          <p:nvPr/>
        </p:nvCxnSpPr>
        <p:spPr>
          <a:xfrm flipV="1">
            <a:off x="7864100" y="3994880"/>
            <a:ext cx="681791" cy="2912"/>
          </a:xfrm>
          <a:prstGeom prst="straightConnector1">
            <a:avLst/>
          </a:prstGeom>
          <a:ln>
            <a:solidFill>
              <a:srgbClr val="C45A12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64994C2D-2157-4C74-B793-F0824F12EA2B}"/>
              </a:ext>
            </a:extLst>
          </p:cNvPr>
          <p:cNvCxnSpPr>
            <a:cxnSpLocks/>
          </p:cNvCxnSpPr>
          <p:nvPr/>
        </p:nvCxnSpPr>
        <p:spPr>
          <a:xfrm flipV="1">
            <a:off x="7356655" y="5376327"/>
            <a:ext cx="1044395" cy="9883"/>
          </a:xfrm>
          <a:prstGeom prst="straightConnector1">
            <a:avLst/>
          </a:prstGeom>
          <a:ln>
            <a:solidFill>
              <a:srgbClr val="548235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2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7451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   ბინაზე მკურნალობა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16" descr="Home free vector icons designed by Freepik in 2020 | Home icon, Vector icon  design, Vector fr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7" y="-30918"/>
            <a:ext cx="1158229" cy="119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5685" y="1281624"/>
            <a:ext cx="4092498" cy="92333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ბინაზე მკურნალობის გადაწყვეტილება  მიიღება, თუ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პაციენტს: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2224662" y="2206486"/>
            <a:ext cx="345687" cy="68022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9495" y="2842457"/>
            <a:ext cx="41817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აქვს მსუბუქი სიმპტომები;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აქვს თვით იზოლაციის პირობები;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ჰყავს მომვლელი;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797" y="1281624"/>
            <a:ext cx="4377604" cy="40011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ექიმი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7411756" y="1734427"/>
            <a:ext cx="345687" cy="68022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72875" y="2312456"/>
            <a:ext cx="6456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ყოველდღიურად იმყოფება სატელეფონო კავშირზე პაციენტთან;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აძლევს რეკომენდაციების მკურნალობის, სიმპტომების მართვისა და ჰიგიენის საკითხებთან დაკავშირებით;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მდგომარეობის გართულების შემთხვევაში, უკავშირდება 112-ს და პაციენტს ამისამართებს ჰოსპიტალში.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5685" y="4034059"/>
            <a:ext cx="4089709" cy="64633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პაციენტის მომვლელი მინიმალური ფიზიკური კონტაქტით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2224662" y="4710591"/>
            <a:ext cx="345687" cy="68022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361" y="5380672"/>
            <a:ext cx="66238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ეხმარება პაციენტს რეკომენდაციების შესრულებაში;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ახორციელებს პაციენტის მიერ რეკომენდაციების შესრულების ზედამხედველობას;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ამარაგებს საჭირო მედიკამენტებით, საკვებითა და მოვლის საშუალებებით.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37750" y="4452241"/>
            <a:ext cx="4126703" cy="230832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ბინაზე მკურნალობა არ დაიშვება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პედიატრიული ასაკის;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65 წელზე მეტი ასაკის;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ქრონიკული დაავადების მქონე პირებისთვის.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10972800" y="4245075"/>
            <a:ext cx="890425" cy="2445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Ambulance Car Isometric - Free vector graphic on Pixabay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78929" y="1176328"/>
            <a:ext cx="913071" cy="875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7076" y="2886710"/>
            <a:ext cx="1001778" cy="1001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Down Arrow 22"/>
          <p:cNvSpPr/>
          <p:nvPr/>
        </p:nvSpPr>
        <p:spPr>
          <a:xfrm>
            <a:off x="11430147" y="2204954"/>
            <a:ext cx="345687" cy="680224"/>
          </a:xfrm>
          <a:prstGeom prst="downArrow">
            <a:avLst>
              <a:gd name="adj1" fmla="val 50000"/>
              <a:gd name="adj2" fmla="val 82258"/>
            </a:avLst>
          </a:prstGeom>
          <a:solidFill>
            <a:schemeClr val="accent5">
              <a:lumMod val="75000"/>
            </a:schemeClr>
          </a:solidFill>
          <a:ln>
            <a:solidFill>
              <a:srgbClr val="FFC1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6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8575"/>
          </a:xfrm>
          <a:solidFill>
            <a:srgbClr val="FFC165"/>
          </a:solidFill>
        </p:spPr>
        <p:txBody>
          <a:bodyPr/>
          <a:lstStyle/>
          <a:p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სასტუმროში მკურნალობა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0" descr="Accommodations, architecture, building, hotel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3913" y="135211"/>
            <a:ext cx="876857" cy="87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5685" y="1281624"/>
            <a:ext cx="4092498" cy="923330"/>
          </a:xfrm>
          <a:prstGeom prst="rect">
            <a:avLst/>
          </a:prstGeom>
          <a:noFill/>
          <a:ln>
            <a:solidFill>
              <a:srgbClr val="FFC16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სასტუმროში მკურნალობის გადაწყვეტილება  მიიღება, თუ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პაციენტს: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2224662" y="2206486"/>
            <a:ext cx="345687" cy="680224"/>
          </a:xfrm>
          <a:prstGeom prst="downArrow">
            <a:avLst/>
          </a:prstGeom>
          <a:solidFill>
            <a:srgbClr val="FFC165"/>
          </a:solidFill>
          <a:ln>
            <a:solidFill>
              <a:srgbClr val="FFC1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495" y="2842457"/>
            <a:ext cx="4449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აქვს მსუბუქი სიმპტომები;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აქვს თვით იზოლაციის პირობები;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ჰყავს მომვლელი;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5685" y="4126942"/>
            <a:ext cx="4089709" cy="646331"/>
          </a:xfrm>
          <a:prstGeom prst="rect">
            <a:avLst/>
          </a:prstGeom>
          <a:noFill/>
          <a:ln>
            <a:solidFill>
              <a:srgbClr val="FFC16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პაციენტის მომვლელი ექიმი და ექთანი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2217695" y="4809895"/>
            <a:ext cx="345687" cy="680224"/>
          </a:xfrm>
          <a:prstGeom prst="downArrow">
            <a:avLst/>
          </a:prstGeom>
          <a:solidFill>
            <a:srgbClr val="FFC165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361" y="5380672"/>
            <a:ext cx="6623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43059" y="1349795"/>
            <a:ext cx="4126703" cy="507831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გართულების შემთხვევაში პაციენტი გადამისამართდება ჰოსპიტალში.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გართულების პირველი ნიშნები: 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სუნთქვის გაძნელება ან ქოშინი;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ინტენსიური ტკივილი ან ზეწოლა გულმკერდის არეში;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მწვავედ განვითარებული ცნობიერების დარღვევა ან გამოფხიზლების შეუძლებლობა;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ტუჩების ან სახის მოლურჯო შეფერილობა. 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360" y="5510994"/>
            <a:ext cx="67241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ახორციელებს ზედამხედველობას პაციენტის ჯანმრთელობის მდგომარეობაზე;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გასცემს რეკომენდაციებს და ახორციელებს მათი შესრულების ზედამხედველობას;</a:t>
            </a:r>
          </a:p>
          <a:p>
            <a:endParaRPr lang="ka-GE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9790770" y="3116334"/>
            <a:ext cx="890425" cy="293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Ambulance Car Isometric - Free vector graphic on Pixabay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681737" y="1116031"/>
            <a:ext cx="1098946" cy="105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1784" y="2945032"/>
            <a:ext cx="1109036" cy="1109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Down Arrow 17"/>
          <p:cNvSpPr/>
          <p:nvPr/>
        </p:nvSpPr>
        <p:spPr>
          <a:xfrm>
            <a:off x="11263459" y="2233902"/>
            <a:ext cx="345687" cy="680224"/>
          </a:xfrm>
          <a:prstGeom prst="downArrow">
            <a:avLst>
              <a:gd name="adj1" fmla="val 50000"/>
              <a:gd name="adj2" fmla="val 82258"/>
            </a:avLst>
          </a:prstGeom>
          <a:solidFill>
            <a:schemeClr val="accent5">
              <a:lumMod val="75000"/>
            </a:schemeClr>
          </a:solidFill>
          <a:ln>
            <a:solidFill>
              <a:srgbClr val="FFC1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541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93902"/>
          </a:xfrm>
          <a:solidFill>
            <a:srgbClr val="BFCFEB"/>
          </a:solidFill>
        </p:spPr>
        <p:txBody>
          <a:bodyPr/>
          <a:lstStyle/>
          <a:p>
            <a:r>
              <a:rPr lang="ka-G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ჰოსპიტალიზაცია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881" y="98269"/>
            <a:ext cx="1109036" cy="1109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4534" y="1492385"/>
            <a:ext cx="4092498" cy="923330"/>
          </a:xfrm>
          <a:prstGeom prst="rect">
            <a:avLst/>
          </a:prstGeom>
          <a:noFill/>
          <a:ln>
            <a:solidFill>
              <a:srgbClr val="BFCFE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ოსპიტალში მკურნალობის გადაწყვეტილება  მიიღება, თუ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პაციენტს: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2035096" y="2465512"/>
            <a:ext cx="345687" cy="632632"/>
          </a:xfrm>
          <a:prstGeom prst="downArrow">
            <a:avLst/>
          </a:prstGeom>
          <a:solidFill>
            <a:srgbClr val="BFCFEB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98144"/>
            <a:ext cx="525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აღენიშნება შედარებით რთული სიმპტომები;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საჭიროებს ისეთ მანიპულაციებს, რომელიც უნდა ჩატარდეს სამედიცინო დაწესებულებაში.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8310" y="2730760"/>
            <a:ext cx="550312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ახორციელებს შეფასებას მარტივი კლინიკური კვლევებით;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ატარებს საწყის ჰოსპიტალურ მკურნალობას.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შემსუბუქების შემთხვევაში ახორციელებს პაციენტის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-სასტუმროში გადამისამართებას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42156" y="1483606"/>
            <a:ext cx="4092498" cy="369332"/>
          </a:xfrm>
          <a:prstGeom prst="rect">
            <a:avLst/>
          </a:prstGeom>
          <a:noFill/>
          <a:ln>
            <a:solidFill>
              <a:srgbClr val="BFCFE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ოსპიტალში ექიმი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7225989" y="1894597"/>
            <a:ext cx="345687" cy="632632"/>
          </a:xfrm>
          <a:prstGeom prst="downArrow">
            <a:avLst/>
          </a:prstGeom>
          <a:solidFill>
            <a:srgbClr val="BFCFEB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9643" y="5014495"/>
            <a:ext cx="6791791" cy="147732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სამივე  შემთხვევაში მკურნალობის დასრულება ხორციელდება კლინიკური მართვის ეროვნული გაიდლაინის კრიტერიუმების შესაბამისად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9392532" y="4930426"/>
            <a:ext cx="484244" cy="14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Ambulance Car Isometric - Free vector graphic on Pixabay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70633" y="1640841"/>
            <a:ext cx="1098946" cy="105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0" descr="Accommodations, architecture, building, hotel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374" y="3607923"/>
            <a:ext cx="976409" cy="97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Down Arrow 16"/>
          <p:cNvSpPr/>
          <p:nvPr/>
        </p:nvSpPr>
        <p:spPr>
          <a:xfrm>
            <a:off x="11147035" y="2758032"/>
            <a:ext cx="345687" cy="680224"/>
          </a:xfrm>
          <a:prstGeom prst="downArrow">
            <a:avLst>
              <a:gd name="adj1" fmla="val 50000"/>
              <a:gd name="adj2" fmla="val 82258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29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315</Words>
  <Application>Microsoft Office PowerPoint</Application>
  <PresentationFormat>Widescreen</PresentationFormat>
  <Paragraphs>60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Office Theme</vt:lpstr>
      <vt:lpstr>COVID-19 დადასტურებული მსუბუქი შემთხვევების მართვის ალგორითმი </vt:lpstr>
      <vt:lpstr>პირველადი ტრიაჟი</vt:lpstr>
      <vt:lpstr>   ბინაზე მკურნალობა</vt:lpstr>
      <vt:lpstr>  COVID სასტუმროში მკურნალობა</vt:lpstr>
      <vt:lpstr>   ჰოსპიტალიზაცია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დადასტურებული მსუბუქი შემთხვევების მართვის ალგორითმი</dc:title>
  <dc:creator>Tea Bakradze</dc:creator>
  <cp:lastModifiedBy>Tea Bakradze</cp:lastModifiedBy>
  <cp:revision>18</cp:revision>
  <dcterms:created xsi:type="dcterms:W3CDTF">2020-09-24T11:04:57Z</dcterms:created>
  <dcterms:modified xsi:type="dcterms:W3CDTF">2020-09-24T13:44:56Z</dcterms:modified>
</cp:coreProperties>
</file>